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c " initials="E"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9430" autoAdjust="0"/>
    <p:restoredTop sz="94660"/>
  </p:normalViewPr>
  <p:slideViewPr>
    <p:cSldViewPr>
      <p:cViewPr>
        <p:scale>
          <a:sx n="71" d="100"/>
          <a:sy n="71" d="100"/>
        </p:scale>
        <p:origin x="-67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0-06-23T19:55:26.578" idx="1">
    <p:pos x="10" y="10"/>
    <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en.wikipedia.org/wiki/FIFA"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838200"/>
            <a:ext cx="7391400" cy="1785104"/>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110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URUGUAY</a:t>
            </a:r>
            <a:endParaRPr lang="en-US" sz="110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6" name="Rectangle 5"/>
          <p:cNvSpPr/>
          <p:nvPr/>
        </p:nvSpPr>
        <p:spPr>
          <a:xfrm>
            <a:off x="381000" y="5842337"/>
            <a:ext cx="8153400" cy="1015663"/>
          </a:xfrm>
          <a:prstGeom prst="rect">
            <a:avLst/>
          </a:prstGeom>
          <a:noFill/>
        </p:spPr>
        <p:txBody>
          <a:bodyPr wrap="square" lIns="91440" tIns="45720" rIns="91440" bIns="45720">
            <a:spAutoFit/>
          </a:bodyPr>
          <a:lstStyle/>
          <a:p>
            <a:pPr algn="ctr"/>
            <a:r>
              <a:rPr lang="en-US" sz="6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By Eric Seychell</a:t>
            </a:r>
            <a:endParaRPr lang="en-US" sz="6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313704" cy="6555641"/>
          </a:xfrm>
          <a:prstGeom prst="rect">
            <a:avLst/>
          </a:prstGeom>
          <a:noFill/>
        </p:spPr>
        <p:txBody>
          <a:bodyPr wrap="square" lIns="91440" tIns="45720" rIns="91440" bIns="45720">
            <a:spAutoFit/>
          </a:bodyPr>
          <a:lstStyle/>
          <a:p>
            <a:pPr algn="ctr"/>
            <a:r>
              <a:rPr lang="en-US" sz="9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n-US" sz="140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The end</a:t>
            </a:r>
          </a:p>
          <a:p>
            <a:pPr algn="ctr"/>
            <a:r>
              <a:rPr lang="en-US" sz="14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I hope you  enjoyed it</a:t>
            </a:r>
            <a:endParaRPr lang="en-US" sz="140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Striped Right Arrow 2"/>
          <p:cNvSpPr/>
          <p:nvPr/>
        </p:nvSpPr>
        <p:spPr>
          <a:xfrm>
            <a:off x="228600" y="19050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Striped Right Arrow 4"/>
          <p:cNvSpPr/>
          <p:nvPr/>
        </p:nvSpPr>
        <p:spPr>
          <a:xfrm>
            <a:off x="228600" y="1524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Striped Right Arrow 5"/>
          <p:cNvSpPr/>
          <p:nvPr/>
        </p:nvSpPr>
        <p:spPr>
          <a:xfrm>
            <a:off x="3429000" y="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Striped Right Arrow 6"/>
          <p:cNvSpPr/>
          <p:nvPr/>
        </p:nvSpPr>
        <p:spPr>
          <a:xfrm>
            <a:off x="4724400" y="0"/>
            <a:ext cx="1143000" cy="6858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Striped Right Arrow 7"/>
          <p:cNvSpPr/>
          <p:nvPr/>
        </p:nvSpPr>
        <p:spPr>
          <a:xfrm>
            <a:off x="6096000" y="1524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Striped Right Arrow 8"/>
          <p:cNvSpPr/>
          <p:nvPr/>
        </p:nvSpPr>
        <p:spPr>
          <a:xfrm>
            <a:off x="8001000" y="11430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Striped Right Arrow 9"/>
          <p:cNvSpPr/>
          <p:nvPr/>
        </p:nvSpPr>
        <p:spPr>
          <a:xfrm>
            <a:off x="5105400" y="18288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Striped Right Arrow 10"/>
          <p:cNvSpPr/>
          <p:nvPr/>
        </p:nvSpPr>
        <p:spPr>
          <a:xfrm>
            <a:off x="3886200" y="18288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Striped Right Arrow 11"/>
          <p:cNvSpPr/>
          <p:nvPr/>
        </p:nvSpPr>
        <p:spPr>
          <a:xfrm>
            <a:off x="2667000" y="18288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Striped Right Arrow 12"/>
          <p:cNvSpPr/>
          <p:nvPr/>
        </p:nvSpPr>
        <p:spPr>
          <a:xfrm>
            <a:off x="1447800" y="18288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Striped Right Arrow 13"/>
          <p:cNvSpPr/>
          <p:nvPr/>
        </p:nvSpPr>
        <p:spPr>
          <a:xfrm>
            <a:off x="0" y="39624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Striped Right Arrow 14"/>
          <p:cNvSpPr/>
          <p:nvPr/>
        </p:nvSpPr>
        <p:spPr>
          <a:xfrm>
            <a:off x="1219200" y="39624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Striped Right Arrow 15"/>
          <p:cNvSpPr/>
          <p:nvPr/>
        </p:nvSpPr>
        <p:spPr>
          <a:xfrm>
            <a:off x="2438400" y="39624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Striped Right Arrow 16"/>
          <p:cNvSpPr/>
          <p:nvPr/>
        </p:nvSpPr>
        <p:spPr>
          <a:xfrm>
            <a:off x="3962400" y="39624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 name="Striped Right Arrow 17"/>
          <p:cNvSpPr/>
          <p:nvPr/>
        </p:nvSpPr>
        <p:spPr>
          <a:xfrm>
            <a:off x="5181600" y="41910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9" name="Striped Right Arrow 18"/>
          <p:cNvSpPr/>
          <p:nvPr/>
        </p:nvSpPr>
        <p:spPr>
          <a:xfrm>
            <a:off x="6400800" y="40386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 name="Striped Right Arrow 20"/>
          <p:cNvSpPr/>
          <p:nvPr/>
        </p:nvSpPr>
        <p:spPr>
          <a:xfrm>
            <a:off x="6324600" y="18288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Striped Right Arrow 21"/>
          <p:cNvSpPr/>
          <p:nvPr/>
        </p:nvSpPr>
        <p:spPr>
          <a:xfrm>
            <a:off x="228600" y="10668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3" name="Striped Right Arrow 22"/>
          <p:cNvSpPr/>
          <p:nvPr/>
        </p:nvSpPr>
        <p:spPr>
          <a:xfrm>
            <a:off x="0" y="58674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 name="Striped Right Arrow 23"/>
          <p:cNvSpPr/>
          <p:nvPr/>
        </p:nvSpPr>
        <p:spPr>
          <a:xfrm>
            <a:off x="1447800" y="60960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Striped Right Arrow 24"/>
          <p:cNvSpPr/>
          <p:nvPr/>
        </p:nvSpPr>
        <p:spPr>
          <a:xfrm>
            <a:off x="3124200" y="60960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6" name="Striped Right Arrow 25"/>
          <p:cNvSpPr/>
          <p:nvPr/>
        </p:nvSpPr>
        <p:spPr>
          <a:xfrm>
            <a:off x="4724400" y="60960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7" name="Striped Right Arrow 26"/>
          <p:cNvSpPr/>
          <p:nvPr/>
        </p:nvSpPr>
        <p:spPr>
          <a:xfrm>
            <a:off x="6019800" y="60960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8" name="Striped Right Arrow 27"/>
          <p:cNvSpPr/>
          <p:nvPr/>
        </p:nvSpPr>
        <p:spPr>
          <a:xfrm>
            <a:off x="7315200" y="60960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9" name="Striped Right Arrow 28"/>
          <p:cNvSpPr/>
          <p:nvPr/>
        </p:nvSpPr>
        <p:spPr>
          <a:xfrm>
            <a:off x="7543800" y="18288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 name="Striped Right Arrow 29"/>
          <p:cNvSpPr/>
          <p:nvPr/>
        </p:nvSpPr>
        <p:spPr>
          <a:xfrm>
            <a:off x="7848600" y="41148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1" name="Striped Right Arrow 30"/>
          <p:cNvSpPr/>
          <p:nvPr/>
        </p:nvSpPr>
        <p:spPr>
          <a:xfrm>
            <a:off x="7848600" y="152400"/>
            <a:ext cx="1143000" cy="7620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015663"/>
          </a:xfrm>
          <a:prstGeom prst="rect">
            <a:avLst/>
          </a:prstGeom>
          <a:noFill/>
        </p:spPr>
        <p:txBody>
          <a:bodyPr wrap="square" lIns="91440" tIns="45720" rIns="91440" bIns="45720">
            <a:spAutoFit/>
          </a:bodyPr>
          <a:lstStyle/>
          <a:p>
            <a:pPr algn="ctr"/>
            <a:r>
              <a:rPr lang="en-US" sz="6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Uruguay`s flag</a:t>
            </a:r>
            <a:endParaRPr lang="en-US" sz="6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8" name="Picture 7" descr="Flag-of-uruguay.png"/>
          <p:cNvPicPr>
            <a:picLocks noChangeAspect="1"/>
          </p:cNvPicPr>
          <p:nvPr/>
        </p:nvPicPr>
        <p:blipFill>
          <a:blip r:embed="rId2"/>
          <a:stretch>
            <a:fillRect/>
          </a:stretch>
        </p:blipFill>
        <p:spPr>
          <a:xfrm>
            <a:off x="0" y="1371600"/>
            <a:ext cx="9144000" cy="5486400"/>
          </a:xfrm>
          <a:prstGeom prst="rect">
            <a:avLst/>
          </a:prstGeom>
        </p:spPr>
      </p:pic>
      <p:sp>
        <p:nvSpPr>
          <p:cNvPr id="1025" name="Rectangle 1"/>
          <p:cNvSpPr>
            <a:spLocks noChangeArrowheads="1"/>
          </p:cNvSpPr>
          <p:nvPr/>
        </p:nvSpPr>
        <p:spPr bwMode="auto">
          <a:xfrm>
            <a:off x="0" y="914400"/>
            <a:ext cx="9265998"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400" b="0" i="0" u="none" strike="noStrike" cap="none" normalizeH="0" baseline="0" dirty="0" smtClean="0">
                <a:ln>
                  <a:noFill/>
                </a:ln>
                <a:solidFill>
                  <a:srgbClr val="00B0F0"/>
                </a:solidFill>
                <a:effectLst/>
                <a:latin typeface="Calibri" pitchFamily="34" charset="0"/>
                <a:ea typeface="Times New Roman" pitchFamily="18" charset="0"/>
                <a:cs typeface="Times New Roman" pitchFamily="18" charset="0"/>
              </a:rPr>
              <a:t>This Uruguay flag was adopted in 1830. The nine blue and white stripes represent the nine original provinces of Uruguay and</a:t>
            </a:r>
          </a:p>
          <a:p>
            <a:pPr marL="0" marR="0" lvl="0" indent="0" algn="l" defTabSz="914400" rtl="0" eaLnBrk="1" fontAlgn="base" latinLnBrk="0" hangingPunct="1">
              <a:lnSpc>
                <a:spcPct val="100000"/>
              </a:lnSpc>
              <a:spcBef>
                <a:spcPct val="0"/>
              </a:spcBef>
              <a:spcAft>
                <a:spcPct val="0"/>
              </a:spcAft>
              <a:buClrTx/>
              <a:buSzTx/>
              <a:buFontTx/>
              <a:buNone/>
              <a:tabLst/>
            </a:pPr>
            <a:r>
              <a:rPr kumimoji="0" lang="en-AU" sz="1400" b="0" i="0" u="none" strike="noStrike" cap="none" normalizeH="0" baseline="0" dirty="0" smtClean="0">
                <a:ln>
                  <a:noFill/>
                </a:ln>
                <a:solidFill>
                  <a:srgbClr val="00B0F0"/>
                </a:solidFill>
                <a:effectLst/>
                <a:latin typeface="Calibri" pitchFamily="34" charset="0"/>
                <a:ea typeface="Times New Roman" pitchFamily="18" charset="0"/>
                <a:cs typeface="Times New Roman" pitchFamily="18" charset="0"/>
              </a:rPr>
              <a:t> the emblem is the sun of May. </a:t>
            </a:r>
            <a:endParaRPr kumimoji="0" lang="en-AU" sz="1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0"/>
            <a:ext cx="8214686"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Information about Uruguay</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5361" name="Rectangle 1"/>
          <p:cNvSpPr>
            <a:spLocks noChangeArrowheads="1"/>
          </p:cNvSpPr>
          <p:nvPr/>
        </p:nvSpPr>
        <p:spPr bwMode="auto">
          <a:xfrm>
            <a:off x="1905000" y="990600"/>
            <a:ext cx="27432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b="0" i="0" u="none" strike="noStrike" cap="none" normalizeH="0" baseline="0" dirty="0" smtClean="0">
                <a:ln>
                  <a:noFill/>
                </a:ln>
                <a:solidFill>
                  <a:srgbClr val="548DD4"/>
                </a:solidFill>
                <a:effectLst/>
                <a:latin typeface="Calibri" pitchFamily="34" charset="0"/>
                <a:ea typeface="Times New Roman" pitchFamily="18" charset="0"/>
                <a:cs typeface="Times New Roman" pitchFamily="18" charset="0"/>
              </a:rPr>
              <a:t> </a:t>
            </a:r>
            <a:endParaRPr kumimoji="0" lang="en-A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b="0" i="0" u="none" strike="noStrike" cap="none" normalizeH="0" baseline="0" dirty="0" smtClean="0">
                <a:ln>
                  <a:noFill/>
                </a:ln>
                <a:solidFill>
                  <a:srgbClr val="548DD4"/>
                </a:solidFill>
                <a:effectLst/>
                <a:latin typeface="Calibri" pitchFamily="34" charset="0"/>
                <a:ea typeface="Times New Roman" pitchFamily="18" charset="0"/>
                <a:cs typeface="Times New Roman" pitchFamily="18" charset="0"/>
              </a:rPr>
              <a:t>Capital city: Montevideo.</a:t>
            </a:r>
            <a:endParaRPr kumimoji="0" lang="en-AU" b="0" i="0" u="none" strike="noStrike" cap="none" normalizeH="0" baseline="0" dirty="0" smtClean="0">
              <a:ln>
                <a:noFill/>
              </a:ln>
              <a:solidFill>
                <a:schemeClr val="tx1"/>
              </a:solidFill>
              <a:effectLst/>
              <a:latin typeface="Arial" pitchFamily="34" charset="0"/>
            </a:endParaRPr>
          </a:p>
        </p:txBody>
      </p:sp>
      <p:sp>
        <p:nvSpPr>
          <p:cNvPr id="15362" name="Rectangle 2"/>
          <p:cNvSpPr>
            <a:spLocks noChangeArrowheads="1"/>
          </p:cNvSpPr>
          <p:nvPr/>
        </p:nvSpPr>
        <p:spPr bwMode="auto">
          <a:xfrm>
            <a:off x="4267200" y="2057400"/>
            <a:ext cx="3781163"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b="0" i="0" u="none" strike="noStrike" cap="none" normalizeH="0" baseline="0" dirty="0" smtClean="0">
                <a:ln>
                  <a:noFill/>
                </a:ln>
                <a:solidFill>
                  <a:schemeClr val="tx2">
                    <a:lumMod val="60000"/>
                    <a:lumOff val="40000"/>
                  </a:schemeClr>
                </a:solidFill>
                <a:effectLst/>
                <a:latin typeface="Calibri" pitchFamily="34" charset="0"/>
                <a:ea typeface="Times New Roman" pitchFamily="18" charset="0"/>
                <a:cs typeface="Times New Roman" pitchFamily="18" charset="0"/>
              </a:rPr>
              <a:t>Main Rivers: Uruguay and Nergo River.</a:t>
            </a:r>
            <a:endParaRPr kumimoji="0" lang="en-AU" b="0" i="0" u="none" strike="noStrike" cap="none" normalizeH="0" baseline="0" dirty="0" smtClean="0">
              <a:ln>
                <a:noFill/>
              </a:ln>
              <a:solidFill>
                <a:schemeClr val="tx2">
                  <a:lumMod val="60000"/>
                  <a:lumOff val="40000"/>
                </a:schemeClr>
              </a:solidFill>
              <a:effectLst/>
              <a:latin typeface="Arial" pitchFamily="34" charset="0"/>
            </a:endParaRPr>
          </a:p>
        </p:txBody>
      </p:sp>
      <p:sp>
        <p:nvSpPr>
          <p:cNvPr id="15363" name="Rectangle 3"/>
          <p:cNvSpPr>
            <a:spLocks noChangeArrowheads="1"/>
          </p:cNvSpPr>
          <p:nvPr/>
        </p:nvSpPr>
        <p:spPr bwMode="auto">
          <a:xfrm>
            <a:off x="0" y="2590800"/>
            <a:ext cx="9144000" cy="13542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800" b="0" i="0" u="none" strike="noStrike" cap="none" normalizeH="0" baseline="0" dirty="0" smtClean="0">
                <a:ln>
                  <a:noFill/>
                </a:ln>
                <a:solidFill>
                  <a:schemeClr val="tx2">
                    <a:lumMod val="60000"/>
                    <a:lumOff val="40000"/>
                  </a:schemeClr>
                </a:solidFill>
                <a:effectLst/>
                <a:latin typeface="Calibri" pitchFamily="34" charset="0"/>
                <a:ea typeface="Times New Roman" pitchFamily="18" charset="0"/>
                <a:cs typeface="Times New Roman" pitchFamily="18" charset="0"/>
              </a:rPr>
              <a:t> </a:t>
            </a:r>
            <a:endParaRPr lang="en-AU" sz="3600" dirty="0" smtClean="0">
              <a:solidFill>
                <a:schemeClr val="tx2">
                  <a:lumMod val="60000"/>
                  <a:lumOff val="40000"/>
                </a:schemeClr>
              </a:solidFill>
              <a:latin typeface="Arial" pitchFamily="34"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AU" b="0" i="0" u="none" strike="noStrike" cap="none" normalizeH="0" baseline="0" dirty="0" smtClean="0">
                <a:ln>
                  <a:noFill/>
                </a:ln>
                <a:solidFill>
                  <a:schemeClr val="tx2">
                    <a:lumMod val="60000"/>
                    <a:lumOff val="40000"/>
                  </a:schemeClr>
                </a:solidFill>
                <a:effectLst/>
                <a:latin typeface="Calibri" pitchFamily="34" charset="0"/>
                <a:ea typeface="Times New Roman" pitchFamily="18" charset="0"/>
                <a:cs typeface="Times New Roman" pitchFamily="18" charset="0"/>
              </a:rPr>
              <a:t> </a:t>
            </a:r>
            <a:endParaRPr lang="en-AU" dirty="0" smtClean="0">
              <a:solidFill>
                <a:schemeClr val="tx2">
                  <a:lumMod val="60000"/>
                  <a:lumOff val="40000"/>
                </a:schemeClr>
              </a:solidFill>
              <a:latin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AU" b="0" i="0" u="none" strike="noStrike" cap="none" normalizeH="0" baseline="0" dirty="0" smtClean="0">
              <a:ln>
                <a:noFill/>
              </a:ln>
              <a:solidFill>
                <a:schemeClr val="tx2">
                  <a:lumMod val="60000"/>
                  <a:lumOff val="40000"/>
                </a:schemeClr>
              </a:solidFill>
              <a:effectLst/>
              <a:latin typeface="Calibri" pitchFamily="34" charset="0"/>
              <a:ea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AU" b="0" i="0" u="none" strike="noStrike" cap="none" normalizeH="0" baseline="0" dirty="0" smtClean="0">
                <a:ln>
                  <a:noFill/>
                </a:ln>
                <a:solidFill>
                  <a:schemeClr val="tx2">
                    <a:lumMod val="60000"/>
                    <a:lumOff val="40000"/>
                  </a:schemeClr>
                </a:solidFill>
                <a:effectLst/>
                <a:latin typeface="Calibri" pitchFamily="34" charset="0"/>
                <a:ea typeface="Times New Roman" pitchFamily="18" charset="0"/>
                <a:cs typeface="Times New Roman" pitchFamily="18" charset="0"/>
              </a:rPr>
              <a:t>                           </a:t>
            </a:r>
            <a:endParaRPr kumimoji="0" lang="en-AU" b="0" i="0" u="none" strike="noStrike" cap="none" normalizeH="0" baseline="0" dirty="0" smtClean="0">
              <a:ln>
                <a:noFill/>
              </a:ln>
              <a:solidFill>
                <a:schemeClr val="tx2">
                  <a:lumMod val="60000"/>
                  <a:lumOff val="40000"/>
                </a:schemeClr>
              </a:solidFill>
              <a:effectLst/>
              <a:latin typeface="Arial" pitchFamily="34" charset="0"/>
            </a:endParaRPr>
          </a:p>
        </p:txBody>
      </p:sp>
      <p:sp>
        <p:nvSpPr>
          <p:cNvPr id="11" name="TextBox 10"/>
          <p:cNvSpPr txBox="1"/>
          <p:nvPr/>
        </p:nvSpPr>
        <p:spPr>
          <a:xfrm>
            <a:off x="609600" y="4953000"/>
            <a:ext cx="4800600" cy="369332"/>
          </a:xfrm>
          <a:prstGeom prst="rect">
            <a:avLst/>
          </a:prstGeom>
          <a:noFill/>
        </p:spPr>
        <p:txBody>
          <a:bodyPr wrap="square" rtlCol="0">
            <a:spAutoFit/>
          </a:bodyPr>
          <a:lstStyle/>
          <a:p>
            <a:pPr lvl="0" fontAlgn="base">
              <a:spcBef>
                <a:spcPct val="0"/>
              </a:spcBef>
              <a:spcAft>
                <a:spcPct val="0"/>
              </a:spcAft>
            </a:pPr>
            <a:r>
              <a:rPr lang="en-AU" dirty="0" smtClean="0">
                <a:solidFill>
                  <a:srgbClr val="548DD4"/>
                </a:solidFill>
                <a:latin typeface="Calibri" pitchFamily="34" charset="0"/>
                <a:ea typeface="Times New Roman" pitchFamily="18" charset="0"/>
                <a:cs typeface="Times New Roman" pitchFamily="18" charset="0"/>
              </a:rPr>
              <a:t>President: Tabae Vazquez (was elected in 2005).</a:t>
            </a:r>
            <a:endParaRPr lang="en-AU" dirty="0" smtClean="0">
              <a:latin typeface="Arial" pitchFamily="34" charset="0"/>
            </a:endParaRPr>
          </a:p>
        </p:txBody>
      </p:sp>
      <p:sp>
        <p:nvSpPr>
          <p:cNvPr id="13" name="TextBox 12"/>
          <p:cNvSpPr txBox="1"/>
          <p:nvPr/>
        </p:nvSpPr>
        <p:spPr>
          <a:xfrm>
            <a:off x="3962400" y="5486400"/>
            <a:ext cx="3657600" cy="369332"/>
          </a:xfrm>
          <a:prstGeom prst="rect">
            <a:avLst/>
          </a:prstGeom>
          <a:noFill/>
        </p:spPr>
        <p:txBody>
          <a:bodyPr wrap="square" rtlCol="0">
            <a:spAutoFit/>
          </a:bodyPr>
          <a:lstStyle/>
          <a:p>
            <a:pPr lvl="0" algn="ctr" fontAlgn="base">
              <a:spcBef>
                <a:spcPct val="0"/>
              </a:spcBef>
              <a:spcAft>
                <a:spcPct val="0"/>
              </a:spcAft>
            </a:pPr>
            <a:r>
              <a:rPr lang="en-AU" dirty="0" smtClean="0">
                <a:solidFill>
                  <a:schemeClr val="tx2">
                    <a:lumMod val="60000"/>
                    <a:lumOff val="40000"/>
                  </a:schemeClr>
                </a:solidFill>
                <a:latin typeface="Calibri" pitchFamily="34" charset="0"/>
                <a:ea typeface="Times New Roman" pitchFamily="18" charset="0"/>
                <a:cs typeface="Times New Roman" pitchFamily="18" charset="0"/>
              </a:rPr>
              <a:t>Televisions per 1,000 people: 241.</a:t>
            </a:r>
            <a:endParaRPr lang="en-AU" dirty="0" smtClean="0">
              <a:solidFill>
                <a:schemeClr val="tx2">
                  <a:lumMod val="60000"/>
                  <a:lumOff val="40000"/>
                </a:schemeClr>
              </a:solidFill>
              <a:latin typeface="Arial" pitchFamily="34" charset="0"/>
              <a:ea typeface="Times New Roman" pitchFamily="18" charset="0"/>
              <a:cs typeface="Times New Roman" pitchFamily="18" charset="0"/>
            </a:endParaRPr>
          </a:p>
        </p:txBody>
      </p:sp>
      <p:sp>
        <p:nvSpPr>
          <p:cNvPr id="14" name="TextBox 13"/>
          <p:cNvSpPr txBox="1"/>
          <p:nvPr/>
        </p:nvSpPr>
        <p:spPr>
          <a:xfrm>
            <a:off x="4495800" y="4343400"/>
            <a:ext cx="4038600" cy="369332"/>
          </a:xfrm>
          <a:prstGeom prst="rect">
            <a:avLst/>
          </a:prstGeom>
          <a:noFill/>
        </p:spPr>
        <p:txBody>
          <a:bodyPr wrap="square" rtlCol="0">
            <a:spAutoFit/>
          </a:bodyPr>
          <a:lstStyle/>
          <a:p>
            <a:pPr lvl="0" eaLnBrk="0" fontAlgn="base" hangingPunct="0">
              <a:spcBef>
                <a:spcPct val="0"/>
              </a:spcBef>
              <a:spcAft>
                <a:spcPct val="0"/>
              </a:spcAft>
            </a:pPr>
            <a:r>
              <a:rPr lang="en-AU" dirty="0" smtClean="0">
                <a:solidFill>
                  <a:srgbClr val="548DD4"/>
                </a:solidFill>
                <a:latin typeface="Calibri" pitchFamily="34" charset="0"/>
                <a:ea typeface="Times New Roman" pitchFamily="18" charset="0"/>
                <a:cs typeface="Times New Roman" pitchFamily="18" charset="0"/>
              </a:rPr>
              <a:t>Population for 2009: 3,494,382.</a:t>
            </a:r>
            <a:endParaRPr lang="en-AU" dirty="0" smtClean="0">
              <a:latin typeface="Arial" pitchFamily="34" charset="0"/>
            </a:endParaRPr>
          </a:p>
        </p:txBody>
      </p:sp>
      <p:sp>
        <p:nvSpPr>
          <p:cNvPr id="15365" name="Rectangle 5"/>
          <p:cNvSpPr>
            <a:spLocks noChangeArrowheads="1"/>
          </p:cNvSpPr>
          <p:nvPr/>
        </p:nvSpPr>
        <p:spPr bwMode="auto">
          <a:xfrm>
            <a:off x="2438400" y="3810000"/>
            <a:ext cx="3389005"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b="0" i="0" u="none" strike="noStrike" cap="none" normalizeH="0" baseline="0" dirty="0" smtClean="0">
                <a:ln>
                  <a:noFill/>
                </a:ln>
                <a:solidFill>
                  <a:schemeClr val="tx2">
                    <a:lumMod val="60000"/>
                    <a:lumOff val="40000"/>
                  </a:schemeClr>
                </a:solidFill>
                <a:effectLst/>
                <a:latin typeface="Calibri" pitchFamily="34" charset="0"/>
                <a:ea typeface="Times New Roman" pitchFamily="18" charset="0"/>
                <a:cs typeface="Times New Roman" pitchFamily="18" charset="0"/>
              </a:rPr>
              <a:t>Computers per 1,000 people: 91.2</a:t>
            </a:r>
            <a:endParaRPr kumimoji="0" lang="en-AU" b="0" i="0" u="none" strike="noStrike" cap="none" normalizeH="0" baseline="0" dirty="0" smtClean="0">
              <a:ln>
                <a:noFill/>
              </a:ln>
              <a:solidFill>
                <a:schemeClr val="tx2">
                  <a:lumMod val="60000"/>
                  <a:lumOff val="40000"/>
                </a:schemeClr>
              </a:solidFill>
              <a:effectLst/>
              <a:latin typeface="Arial" pitchFamily="34" charset="0"/>
            </a:endParaRPr>
          </a:p>
        </p:txBody>
      </p:sp>
      <p:sp>
        <p:nvSpPr>
          <p:cNvPr id="15366" name="Rectangle 6"/>
          <p:cNvSpPr>
            <a:spLocks noChangeArrowheads="1"/>
          </p:cNvSpPr>
          <p:nvPr/>
        </p:nvSpPr>
        <p:spPr bwMode="auto">
          <a:xfrm>
            <a:off x="0" y="3048000"/>
            <a:ext cx="8686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en-AU" b="0" i="0" u="none" strike="noStrike" cap="none" normalizeH="0" baseline="0" dirty="0" smtClean="0">
                <a:ln>
                  <a:noFill/>
                </a:ln>
                <a:solidFill>
                  <a:schemeClr val="tx2">
                    <a:lumMod val="60000"/>
                    <a:lumOff val="40000"/>
                  </a:schemeClr>
                </a:solidFill>
                <a:effectLst/>
                <a:latin typeface="Calibri" pitchFamily="34" charset="0"/>
                <a:ea typeface="Times New Roman" pitchFamily="18" charset="0"/>
                <a:cs typeface="Times New Roman" pitchFamily="18" charset="0"/>
              </a:rPr>
              <a:t>Languages spoken: </a:t>
            </a:r>
            <a:r>
              <a:rPr lang="en-AU" dirty="0" smtClean="0">
                <a:solidFill>
                  <a:schemeClr val="tx2">
                    <a:lumMod val="60000"/>
                    <a:lumOff val="40000"/>
                  </a:schemeClr>
                </a:solidFill>
              </a:rPr>
              <a:t>Spanish, Latin American Spanish, Portuguese and Portunol, or Brazilero. </a:t>
            </a:r>
            <a:endParaRPr kumimoji="0" lang="en-AU" b="0" i="0" u="none" strike="noStrike" cap="none" normalizeH="0" baseline="0" dirty="0" smtClean="0">
              <a:ln>
                <a:noFill/>
              </a:ln>
              <a:solidFill>
                <a:schemeClr val="tx2">
                  <a:lumMod val="60000"/>
                  <a:lumOff val="40000"/>
                </a:schemeClr>
              </a:solidFill>
              <a:effectLst/>
              <a:latin typeface="Arial" pitchFamily="34" charset="0"/>
            </a:endParaRPr>
          </a:p>
        </p:txBody>
      </p:sp>
      <p:sp>
        <p:nvSpPr>
          <p:cNvPr id="12" name="Rectangle 11"/>
          <p:cNvSpPr/>
          <p:nvPr/>
        </p:nvSpPr>
        <p:spPr>
          <a:xfrm>
            <a:off x="1143000" y="6096000"/>
            <a:ext cx="2981907" cy="369332"/>
          </a:xfrm>
          <a:prstGeom prst="rect">
            <a:avLst/>
          </a:prstGeom>
        </p:spPr>
        <p:txBody>
          <a:bodyPr wrap="none">
            <a:spAutoFit/>
          </a:bodyPr>
          <a:lstStyle/>
          <a:p>
            <a:pPr lvl="0" fontAlgn="base">
              <a:spcBef>
                <a:spcPct val="0"/>
              </a:spcBef>
              <a:spcAft>
                <a:spcPct val="0"/>
              </a:spcAft>
            </a:pPr>
            <a:r>
              <a:rPr lang="en-AU" dirty="0" smtClean="0">
                <a:solidFill>
                  <a:schemeClr val="tx2">
                    <a:lumMod val="60000"/>
                    <a:lumOff val="40000"/>
                  </a:schemeClr>
                </a:solidFill>
                <a:latin typeface="Calibri" pitchFamily="34" charset="0"/>
                <a:ea typeface="Times New Roman" pitchFamily="18" charset="0"/>
                <a:cs typeface="Times New Roman" pitchFamily="18" charset="0"/>
              </a:rPr>
              <a:t>Radios per 1,000 people: 607.</a:t>
            </a:r>
            <a:endParaRPr lang="en-AU" dirty="0" smtClean="0">
              <a:solidFill>
                <a:schemeClr val="tx2">
                  <a:lumMod val="60000"/>
                  <a:lumOff val="40000"/>
                </a:schemeClr>
              </a:solidFill>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361"/>
                                        </p:tgtEl>
                                        <p:attrNameLst>
                                          <p:attrName>style.visibility</p:attrName>
                                        </p:attrNameLst>
                                      </p:cBhvr>
                                      <p:to>
                                        <p:strVal val="visible"/>
                                      </p:to>
                                    </p:set>
                                    <p:animEffect transition="in" filter="fade">
                                      <p:cBhvr>
                                        <p:cTn id="12" dur="500"/>
                                        <p:tgtEl>
                                          <p:spTgt spid="1536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362"/>
                                        </p:tgtEl>
                                        <p:attrNameLst>
                                          <p:attrName>style.visibility</p:attrName>
                                        </p:attrNameLst>
                                      </p:cBhvr>
                                      <p:to>
                                        <p:strVal val="visible"/>
                                      </p:to>
                                    </p:set>
                                    <p:animEffect transition="in" filter="fade">
                                      <p:cBhvr>
                                        <p:cTn id="17" dur="500"/>
                                        <p:tgtEl>
                                          <p:spTgt spid="1536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366"/>
                                        </p:tgtEl>
                                        <p:attrNameLst>
                                          <p:attrName>style.visibility</p:attrName>
                                        </p:attrNameLst>
                                      </p:cBhvr>
                                      <p:to>
                                        <p:strVal val="visible"/>
                                      </p:to>
                                    </p:set>
                                    <p:animEffect transition="in" filter="fade">
                                      <p:cBhvr>
                                        <p:cTn id="22" dur="500"/>
                                        <p:tgtEl>
                                          <p:spTgt spid="1536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365"/>
                                        </p:tgtEl>
                                        <p:attrNameLst>
                                          <p:attrName>style.visibility</p:attrName>
                                        </p:attrNameLst>
                                      </p:cBhvr>
                                      <p:to>
                                        <p:strVal val="visible"/>
                                      </p:to>
                                    </p:set>
                                    <p:animEffect transition="in" filter="fade">
                                      <p:cBhvr>
                                        <p:cTn id="27" dur="500"/>
                                        <p:tgtEl>
                                          <p:spTgt spid="1536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361" grpId="0"/>
      <p:bldP spid="15362" grpId="0"/>
      <p:bldP spid="11" grpId="0"/>
      <p:bldP spid="13" grpId="0"/>
      <p:bldP spid="14" grpId="0"/>
      <p:bldP spid="15365" grpId="0"/>
      <p:bldP spid="15366"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47800" y="1676400"/>
            <a:ext cx="5410200" cy="4832092"/>
          </a:xfrm>
          <a:prstGeom prst="rect">
            <a:avLst/>
          </a:prstGeom>
        </p:spPr>
        <p:txBody>
          <a:bodyPr wrap="square">
            <a:spAutoFit/>
          </a:bodyPr>
          <a:lstStyle/>
          <a:p>
            <a:r>
              <a:rPr lang="en-AU" sz="2800" dirty="0" smtClean="0">
                <a:solidFill>
                  <a:schemeClr val="tx2">
                    <a:lumMod val="60000"/>
                    <a:lumOff val="40000"/>
                  </a:schemeClr>
                </a:solidFill>
              </a:rPr>
              <a:t>Uruguay was a country with a lot of indigenous people. Juan Diaz visited Uruguay in 1516, but the Portugeas were first to settle in. They founded the town of Colonia Del Sacramento in 1680. For most of Uruguay’s history it has been an independent country. Economic problems started in Uruguay`s 1950s.  Foreign trade decreased, while social programs increased</a:t>
            </a:r>
            <a:endParaRPr lang="en-AU" sz="2800" dirty="0">
              <a:solidFill>
                <a:schemeClr val="tx2">
                  <a:lumMod val="60000"/>
                  <a:lumOff val="40000"/>
                </a:schemeClr>
              </a:solidFill>
            </a:endParaRPr>
          </a:p>
        </p:txBody>
      </p:sp>
      <p:sp>
        <p:nvSpPr>
          <p:cNvPr id="6" name="Rectangle 5"/>
          <p:cNvSpPr/>
          <p:nvPr/>
        </p:nvSpPr>
        <p:spPr>
          <a:xfrm>
            <a:off x="685800" y="533400"/>
            <a:ext cx="7467600" cy="923330"/>
          </a:xfrm>
          <a:prstGeom prst="rect">
            <a:avLst/>
          </a:prstGeom>
          <a:noFill/>
        </p:spPr>
        <p:txBody>
          <a:bodyPr wrap="squar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History of Uruguay</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2400"/>
            <a:ext cx="9144000" cy="923330"/>
          </a:xfrm>
          <a:prstGeom prst="rect">
            <a:avLst/>
          </a:prstGeom>
          <a:noFill/>
        </p:spPr>
        <p:txBody>
          <a:bodyPr wrap="squar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Where Uruguay is on a map</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6" name="Picture 5" descr="5_11.jpg"/>
          <p:cNvPicPr>
            <a:picLocks noChangeAspect="1"/>
          </p:cNvPicPr>
          <p:nvPr/>
        </p:nvPicPr>
        <p:blipFill>
          <a:blip r:embed="rId2"/>
          <a:stretch>
            <a:fillRect/>
          </a:stretch>
        </p:blipFill>
        <p:spPr>
          <a:xfrm>
            <a:off x="1752600" y="1314450"/>
            <a:ext cx="7391400" cy="5543550"/>
          </a:xfrm>
          <a:prstGeom prst="rect">
            <a:avLst/>
          </a:prstGeom>
        </p:spPr>
      </p:pic>
      <p:sp>
        <p:nvSpPr>
          <p:cNvPr id="7" name="TextBox 6"/>
          <p:cNvSpPr txBox="1"/>
          <p:nvPr/>
        </p:nvSpPr>
        <p:spPr>
          <a:xfrm>
            <a:off x="762000" y="609600"/>
            <a:ext cx="7467600" cy="769441"/>
          </a:xfrm>
          <a:prstGeom prst="rect">
            <a:avLst/>
          </a:prstGeom>
          <a:noFill/>
        </p:spPr>
        <p:txBody>
          <a:bodyPr wrap="square" rtlCol="0">
            <a:spAutoFit/>
          </a:bodyPr>
          <a:lstStyle/>
          <a:p>
            <a:r>
              <a:rPr lang="en-AU" sz="4400" dirty="0" smtClean="0">
                <a:solidFill>
                  <a:schemeClr val="tx2">
                    <a:lumMod val="60000"/>
                    <a:lumOff val="40000"/>
                  </a:schemeClr>
                </a:solidFill>
              </a:rPr>
              <a:t>This is a map  of Uruguay </a:t>
            </a:r>
            <a:endParaRPr lang="en-AU" sz="4400" dirty="0">
              <a:solidFill>
                <a:schemeClr val="tx2">
                  <a:lumMod val="60000"/>
                  <a:lumOff val="4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923330"/>
          </a:xfrm>
          <a:prstGeom prst="rect">
            <a:avLst/>
          </a:prstGeom>
          <a:noFill/>
        </p:spPr>
        <p:txBody>
          <a:bodyPr wrap="squar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t>
            </a:r>
            <a:r>
              <a:rPr lang="en-US"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World cup history of the 1930 FIFA world cup win </a:t>
            </a:r>
            <a:endParaRPr lang="en-US"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Rectangle 2"/>
          <p:cNvSpPr/>
          <p:nvPr/>
        </p:nvSpPr>
        <p:spPr>
          <a:xfrm>
            <a:off x="1981200" y="838200"/>
            <a:ext cx="4876800" cy="5262979"/>
          </a:xfrm>
          <a:prstGeom prst="rect">
            <a:avLst/>
          </a:prstGeom>
        </p:spPr>
        <p:txBody>
          <a:bodyPr wrap="square">
            <a:spAutoFit/>
          </a:bodyPr>
          <a:lstStyle/>
          <a:p>
            <a:r>
              <a:rPr lang="en-AU" sz="1400" dirty="0" smtClean="0"/>
              <a:t>The </a:t>
            </a:r>
            <a:r>
              <a:rPr lang="en-AU" sz="1400" b="1" dirty="0" smtClean="0"/>
              <a:t>1930 FIFA World Cup</a:t>
            </a:r>
            <a:r>
              <a:rPr lang="en-AU" sz="1400" dirty="0" smtClean="0"/>
              <a:t> was the inaugural world championship for international football association teams – the FIFA WORLD Cup. It was played in Uruguay from 13</a:t>
            </a:r>
            <a:r>
              <a:rPr lang="en-AU" sz="1400" baseline="30000" dirty="0" smtClean="0"/>
              <a:t>th</a:t>
            </a:r>
            <a:r>
              <a:rPr lang="en-AU" sz="1400" dirty="0" smtClean="0"/>
              <a:t> of July to 30</a:t>
            </a:r>
            <a:r>
              <a:rPr lang="en-AU" sz="1400" baseline="30000" dirty="0" smtClean="0"/>
              <a:t>th</a:t>
            </a:r>
            <a:r>
              <a:rPr lang="en-AU" sz="1400" dirty="0" smtClean="0"/>
              <a:t> </a:t>
            </a:r>
            <a:r>
              <a:rPr lang="en-AU" sz="1600" dirty="0" smtClean="0"/>
              <a:t>of</a:t>
            </a:r>
            <a:r>
              <a:rPr lang="en-AU" sz="1400" dirty="0" smtClean="0"/>
              <a:t> July. Federation</a:t>
            </a:r>
            <a:r>
              <a:rPr lang="en-AU" sz="1400" dirty="0" smtClean="0">
                <a:hlinkClick r:id="rId2" action="ppaction://hlinkfile" tooltip="FIFA"/>
              </a:rPr>
              <a:t> </a:t>
            </a:r>
            <a:r>
              <a:rPr lang="en-AU" sz="1400" dirty="0" smtClean="0"/>
              <a:t>international football association  (FIFA) selected Uruguay as host nation as the country would be celebrating the centenary of it`s independence, and the Uruguay national football team had successfully retained their football title at the 1928 Summer Olympics. All matches were played in the Uruguayan capital, Montevideo, the majority at the studio</a:t>
            </a:r>
          </a:p>
          <a:p>
            <a:r>
              <a:rPr lang="en-AU" sz="1400" dirty="0" smtClean="0"/>
              <a:t>Centenario  which was built for the tournament.</a:t>
            </a:r>
          </a:p>
          <a:p>
            <a:r>
              <a:rPr lang="en-AU" sz="1400" dirty="0" smtClean="0"/>
              <a:t>Thirteen teams, seven from South America, four from Europe and two from North America entered the tournament. Few European teams chose to participate due to the duration and cost of travel. The teams were divided into four groups, with the winner of each group progressing to the semi-finals. The first two World Cup matches took place simultaneously, and were won by France and the USA, who defeated Mexico,4–1 and Belgium 3–0, respectively. Lucien Laurent of France scored the first goal in World Cup history.</a:t>
            </a:r>
          </a:p>
          <a:p>
            <a:r>
              <a:rPr lang="en-AU" sz="1400" dirty="0" smtClean="0"/>
              <a:t>Argentina, Uruguay, the USA and Yugoslavia each won their respective groups to qualify for the semi-finals. In the final, hosts and pre-tournament favourites Uruguay defeated Argentina 4–2 in front of a crowd of 93,000 people, and became the first nation to win a World Cup.</a:t>
            </a:r>
            <a:endParaRPr lang="en-AU" sz="1400" dirty="0"/>
          </a:p>
        </p:txBody>
      </p:sp>
      <p:pic>
        <p:nvPicPr>
          <p:cNvPr id="4" name="Picture 3" descr="220px-Jules_Rimet_replica.jpg"/>
          <p:cNvPicPr>
            <a:picLocks noChangeAspect="1"/>
          </p:cNvPicPr>
          <p:nvPr/>
        </p:nvPicPr>
        <p:blipFill>
          <a:blip r:embed="rId3"/>
          <a:stretch>
            <a:fillRect/>
          </a:stretch>
        </p:blipFill>
        <p:spPr>
          <a:xfrm>
            <a:off x="6705600" y="838200"/>
            <a:ext cx="2438400" cy="4064000"/>
          </a:xfrm>
          <a:prstGeom prst="rect">
            <a:avLst/>
          </a:prstGeom>
        </p:spPr>
      </p:pic>
      <p:pic>
        <p:nvPicPr>
          <p:cNvPr id="5" name="Picture 4" descr="150px-Uruguay_1930_Worl_Cup.jpg"/>
          <p:cNvPicPr>
            <a:picLocks noChangeAspect="1"/>
          </p:cNvPicPr>
          <p:nvPr/>
        </p:nvPicPr>
        <p:blipFill>
          <a:blip r:embed="rId4"/>
          <a:stretch>
            <a:fillRect/>
          </a:stretch>
        </p:blipFill>
        <p:spPr>
          <a:xfrm>
            <a:off x="0" y="914399"/>
            <a:ext cx="2057400" cy="311353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46331"/>
          </a:xfrm>
          <a:prstGeom prst="rect">
            <a:avLst/>
          </a:prstGeom>
        </p:spPr>
        <p:txBody>
          <a:bodyPr wrap="square">
            <a:spAutoFit/>
          </a:bodyPr>
          <a:lstStyle/>
          <a:p>
            <a:pPr algn="ct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World cup history of the 1950 FIFA world cup win </a:t>
            </a: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 name="Rectangle 3"/>
          <p:cNvSpPr/>
          <p:nvPr/>
        </p:nvSpPr>
        <p:spPr>
          <a:xfrm>
            <a:off x="2209800" y="609600"/>
            <a:ext cx="4495800" cy="6340197"/>
          </a:xfrm>
          <a:prstGeom prst="rect">
            <a:avLst/>
          </a:prstGeom>
        </p:spPr>
        <p:txBody>
          <a:bodyPr wrap="square">
            <a:spAutoFit/>
          </a:bodyPr>
          <a:lstStyle/>
          <a:p>
            <a:r>
              <a:rPr lang="en-AU" sz="1400" dirty="0" smtClean="0"/>
              <a:t>The </a:t>
            </a:r>
            <a:r>
              <a:rPr lang="en-AU" sz="1400" b="1" dirty="0" smtClean="0"/>
              <a:t>FIFA World Cup</a:t>
            </a:r>
            <a:r>
              <a:rPr lang="en-AU" sz="1400" dirty="0" smtClean="0"/>
              <a:t> is an international association football competition contested by the  men's national teams of the members of </a:t>
            </a:r>
            <a:r>
              <a:rPr lang="en-AU" sz="1400" i="1" dirty="0" smtClean="0"/>
              <a:t>Federation Internationale Football Association</a:t>
            </a:r>
            <a:r>
              <a:rPr lang="en-AU" sz="1400" dirty="0" smtClean="0"/>
              <a:t>(FIFA), the sport's global governing body. The championship has been awarded every four years since the first tournament in 1930, except in 1942 and 1946 when it was not contested because of the Second World War.</a:t>
            </a:r>
          </a:p>
          <a:p>
            <a:r>
              <a:rPr lang="en-AU" sz="1400" dirty="0" smtClean="0"/>
              <a:t>The current format of the tournament involves 32 teams competing for the title at venues within the host nation(s) over a period of about a month – this phase is often called the </a:t>
            </a:r>
            <a:r>
              <a:rPr lang="en-AU" sz="1400" i="1" dirty="0" smtClean="0"/>
              <a:t>World Cup Finals</a:t>
            </a:r>
            <a:r>
              <a:rPr lang="en-AU" sz="1400" dirty="0" smtClean="0"/>
              <a:t>. A qualification phase, which currently takes place over the preceding three years, is used to determine which teams qualify for the tournament together with the host nation(s).</a:t>
            </a:r>
          </a:p>
          <a:p>
            <a:r>
              <a:rPr lang="en-AU" sz="1400" dirty="0" smtClean="0"/>
              <a:t>During the 18 tournaments that have been held, seven national teams have won the title. Brazil have won the World Cup a record five times, and they are the only team to have played in every tournament. Italy, the current champions, have won four titles, and Germany are next with three titles. The other former champions are Uruguay, winners of the inaugural tournament, and Argentina, with two titles each, and England and France, with one title each.</a:t>
            </a:r>
          </a:p>
          <a:p>
            <a:r>
              <a:rPr lang="en-AU" sz="1400" dirty="0" smtClean="0"/>
              <a:t>The World Cup is the world's most widely viewed sporting event; an estimated 715.1 million people watched the final match of the 2006 World Cup held in Germany. The current World Cup is being held in South Africa, June 11-July 11, 2010, and the 2014 World Cup will be held in Brazil.</a:t>
            </a:r>
            <a:endParaRPr lang="en-AU"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6431" y="0"/>
            <a:ext cx="9300431"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t>
            </a:r>
            <a:r>
              <a:rPr lang="en-US"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Pictures of the cups Uruguay have one</a:t>
            </a:r>
            <a:endParaRPr lang="en-US"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5" name="Picture 4" descr="150px-Fifa_world_cup_org.jpg"/>
          <p:cNvPicPr>
            <a:picLocks noChangeAspect="1"/>
          </p:cNvPicPr>
          <p:nvPr/>
        </p:nvPicPr>
        <p:blipFill>
          <a:blip r:embed="rId2"/>
          <a:stretch>
            <a:fillRect/>
          </a:stretch>
        </p:blipFill>
        <p:spPr>
          <a:xfrm>
            <a:off x="4724400" y="914400"/>
            <a:ext cx="4419600" cy="5943600"/>
          </a:xfrm>
          <a:prstGeom prst="rect">
            <a:avLst/>
          </a:prstGeom>
        </p:spPr>
      </p:pic>
      <p:pic>
        <p:nvPicPr>
          <p:cNvPr id="6" name="Picture 5" descr="220px-Jules_Rimet_replica.jpg"/>
          <p:cNvPicPr>
            <a:picLocks noChangeAspect="1"/>
          </p:cNvPicPr>
          <p:nvPr/>
        </p:nvPicPr>
        <p:blipFill>
          <a:blip r:embed="rId3"/>
          <a:stretch>
            <a:fillRect/>
          </a:stretch>
        </p:blipFill>
        <p:spPr>
          <a:xfrm>
            <a:off x="0" y="914400"/>
            <a:ext cx="4724400" cy="59436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923330"/>
          </a:xfrm>
          <a:prstGeom prst="rect">
            <a:avLst/>
          </a:prstGeom>
          <a:noFill/>
        </p:spPr>
        <p:txBody>
          <a:bodyPr wrap="squar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Reference page</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Rectangle 4"/>
          <p:cNvSpPr/>
          <p:nvPr/>
        </p:nvSpPr>
        <p:spPr>
          <a:xfrm>
            <a:off x="0" y="1524000"/>
            <a:ext cx="2712474" cy="369332"/>
          </a:xfrm>
          <a:prstGeom prst="rect">
            <a:avLst/>
          </a:prstGeom>
        </p:spPr>
        <p:txBody>
          <a:bodyPr wrap="none">
            <a:spAutoFit/>
          </a:bodyPr>
          <a:lstStyle/>
          <a:p>
            <a:r>
              <a:rPr lang="en-AU" dirty="0" smtClean="0"/>
              <a:t>http://www.wikipedia.org/</a:t>
            </a:r>
            <a:endParaRPr lang="en-AU" dirty="0"/>
          </a:p>
        </p:txBody>
      </p:sp>
      <p:sp>
        <p:nvSpPr>
          <p:cNvPr id="6" name="TextBox 5"/>
          <p:cNvSpPr txBox="1"/>
          <p:nvPr/>
        </p:nvSpPr>
        <p:spPr>
          <a:xfrm>
            <a:off x="0" y="838200"/>
            <a:ext cx="8915400" cy="523220"/>
          </a:xfrm>
          <a:prstGeom prst="rect">
            <a:avLst/>
          </a:prstGeom>
          <a:noFill/>
        </p:spPr>
        <p:txBody>
          <a:bodyPr wrap="square" rtlCol="0">
            <a:spAutoFit/>
          </a:bodyPr>
          <a:lstStyle/>
          <a:p>
            <a:r>
              <a:rPr lang="en-AU" sz="2800" b="1" dirty="0" smtClean="0"/>
              <a:t>URL web address or book name </a:t>
            </a:r>
            <a:endParaRPr lang="en-AU" sz="2800" b="1" dirty="0"/>
          </a:p>
        </p:txBody>
      </p:sp>
      <p:sp>
        <p:nvSpPr>
          <p:cNvPr id="7" name="TextBox 6"/>
          <p:cNvSpPr txBox="1"/>
          <p:nvPr/>
        </p:nvSpPr>
        <p:spPr>
          <a:xfrm>
            <a:off x="0" y="1905000"/>
            <a:ext cx="2819400" cy="369332"/>
          </a:xfrm>
          <a:prstGeom prst="rect">
            <a:avLst/>
          </a:prstGeom>
          <a:noFill/>
        </p:spPr>
        <p:txBody>
          <a:bodyPr wrap="square" rtlCol="0">
            <a:spAutoFit/>
          </a:bodyPr>
          <a:lstStyle/>
          <a:p>
            <a:r>
              <a:rPr lang="en-AU" dirty="0" smtClean="0"/>
              <a:t>People and places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TotalTime>
  <Words>251</Words>
  <Application>Microsoft Office PowerPoint</Application>
  <PresentationFormat>On-screen Show (4:3)</PresentationFormat>
  <Paragraphs>40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Eric </cp:lastModifiedBy>
  <cp:revision>45</cp:revision>
  <dcterms:created xsi:type="dcterms:W3CDTF">2006-08-16T00:00:00Z</dcterms:created>
  <dcterms:modified xsi:type="dcterms:W3CDTF">2010-06-23T09:56:07Z</dcterms:modified>
</cp:coreProperties>
</file>